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1"/>
  </p:sldMasterIdLst>
  <p:notesMasterIdLst>
    <p:notesMasterId r:id="rId65"/>
  </p:notesMasterIdLst>
  <p:sldIdLst>
    <p:sldId id="256" r:id="rId2"/>
    <p:sldId id="257" r:id="rId3"/>
    <p:sldId id="258" r:id="rId4"/>
    <p:sldId id="259" r:id="rId5"/>
    <p:sldId id="328" r:id="rId6"/>
    <p:sldId id="278" r:id="rId7"/>
    <p:sldId id="262" r:id="rId8"/>
    <p:sldId id="260" r:id="rId9"/>
    <p:sldId id="263" r:id="rId10"/>
    <p:sldId id="268" r:id="rId11"/>
    <p:sldId id="269" r:id="rId12"/>
    <p:sldId id="270" r:id="rId13"/>
    <p:sldId id="279" r:id="rId14"/>
    <p:sldId id="293" r:id="rId15"/>
    <p:sldId id="292" r:id="rId16"/>
    <p:sldId id="297" r:id="rId17"/>
    <p:sldId id="296" r:id="rId18"/>
    <p:sldId id="298" r:id="rId19"/>
    <p:sldId id="299" r:id="rId20"/>
    <p:sldId id="300" r:id="rId21"/>
    <p:sldId id="287" r:id="rId22"/>
    <p:sldId id="295" r:id="rId23"/>
    <p:sldId id="301" r:id="rId24"/>
    <p:sldId id="329" r:id="rId25"/>
    <p:sldId id="330" r:id="rId26"/>
    <p:sldId id="331" r:id="rId27"/>
    <p:sldId id="318" r:id="rId28"/>
    <p:sldId id="319" r:id="rId29"/>
    <p:sldId id="302" r:id="rId30"/>
    <p:sldId id="309" r:id="rId31"/>
    <p:sldId id="291" r:id="rId32"/>
    <p:sldId id="294" r:id="rId33"/>
    <p:sldId id="317" r:id="rId34"/>
    <p:sldId id="288" r:id="rId35"/>
    <p:sldId id="308" r:id="rId36"/>
    <p:sldId id="286" r:id="rId37"/>
    <p:sldId id="281" r:id="rId38"/>
    <p:sldId id="285" r:id="rId39"/>
    <p:sldId id="332" r:id="rId40"/>
    <p:sldId id="333" r:id="rId41"/>
    <p:sldId id="334" r:id="rId42"/>
    <p:sldId id="335" r:id="rId43"/>
    <p:sldId id="350" r:id="rId44"/>
    <p:sldId id="351" r:id="rId45"/>
    <p:sldId id="352" r:id="rId46"/>
    <p:sldId id="353" r:id="rId47"/>
    <p:sldId id="354" r:id="rId48"/>
    <p:sldId id="337" r:id="rId49"/>
    <p:sldId id="339" r:id="rId50"/>
    <p:sldId id="355" r:id="rId51"/>
    <p:sldId id="357" r:id="rId52"/>
    <p:sldId id="358" r:id="rId53"/>
    <p:sldId id="359" r:id="rId54"/>
    <p:sldId id="338" r:id="rId55"/>
    <p:sldId id="346" r:id="rId56"/>
    <p:sldId id="360" r:id="rId57"/>
    <p:sldId id="361" r:id="rId58"/>
    <p:sldId id="347" r:id="rId59"/>
    <p:sldId id="348" r:id="rId60"/>
    <p:sldId id="362" r:id="rId61"/>
    <p:sldId id="363" r:id="rId62"/>
    <p:sldId id="356" r:id="rId63"/>
    <p:sldId id="349" r:id="rId6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1712681-7650-C64F-8EBC-4EE181A16200}">
          <p14:sldIdLst>
            <p14:sldId id="256"/>
            <p14:sldId id="257"/>
            <p14:sldId id="258"/>
            <p14:sldId id="259"/>
            <p14:sldId id="328"/>
          </p14:sldIdLst>
        </p14:section>
        <p14:section name="How it works" id="{9F78517F-473A-CE4B-87F4-71041F07A324}">
          <p14:sldIdLst>
            <p14:sldId id="278"/>
            <p14:sldId id="262"/>
            <p14:sldId id="260"/>
            <p14:sldId id="263"/>
            <p14:sldId id="268"/>
            <p14:sldId id="269"/>
            <p14:sldId id="270"/>
          </p14:sldIdLst>
        </p14:section>
        <p14:section name="Features" id="{66EB5D4C-06CD-5D4B-9056-27F276103D0D}">
          <p14:sldIdLst>
            <p14:sldId id="279"/>
            <p14:sldId id="293"/>
          </p14:sldIdLst>
        </p14:section>
        <p14:section name="Data Binding" id="{D0B6A09F-A48B-1D46-A54F-A0B4E9F15825}">
          <p14:sldIdLst>
            <p14:sldId id="292"/>
            <p14:sldId id="297"/>
            <p14:sldId id="296"/>
            <p14:sldId id="298"/>
            <p14:sldId id="299"/>
            <p14:sldId id="300"/>
          </p14:sldIdLst>
        </p14:section>
        <p14:section name="Components" id="{4656C6AE-9282-CA4E-BB62-AD233825E65C}">
          <p14:sldIdLst>
            <p14:sldId id="287"/>
            <p14:sldId id="295"/>
            <p14:sldId id="301"/>
            <p14:sldId id="329"/>
            <p14:sldId id="330"/>
            <p14:sldId id="331"/>
            <p14:sldId id="318"/>
            <p14:sldId id="319"/>
            <p14:sldId id="302"/>
            <p14:sldId id="309"/>
          </p14:sldIdLst>
        </p14:section>
        <p14:section name="Directives" id="{4B92B24A-0946-704C-A180-AFBE2ED6CF21}">
          <p14:sldIdLst>
            <p14:sldId id="291"/>
            <p14:sldId id="294"/>
            <p14:sldId id="317"/>
          </p14:sldIdLst>
        </p14:section>
        <p14:section name="Methods and Event handling" id="{0C7D69B7-1A1F-DD46-8730-C1F0EA5AE6F0}">
          <p14:sldIdLst>
            <p14:sldId id="288"/>
            <p14:sldId id="308"/>
          </p14:sldIdLst>
        </p14:section>
        <p14:section name="Workflow" id="{8DA11FF8-BCC1-704B-83C2-F13ED37C5CC6}">
          <p14:sldIdLst>
            <p14:sldId id="286"/>
            <p14:sldId id="281"/>
            <p14:sldId id="285"/>
          </p14:sldIdLst>
        </p14:section>
        <p14:section name="Let's build something" id="{C04ACC31-5ACA-0F4D-A14C-C06156AD12A4}">
          <p14:sldIdLst>
            <p14:sldId id="332"/>
            <p14:sldId id="333"/>
            <p14:sldId id="334"/>
            <p14:sldId id="335"/>
            <p14:sldId id="350"/>
            <p14:sldId id="351"/>
            <p14:sldId id="352"/>
            <p14:sldId id="353"/>
            <p14:sldId id="354"/>
            <p14:sldId id="337"/>
            <p14:sldId id="339"/>
            <p14:sldId id="355"/>
            <p14:sldId id="357"/>
            <p14:sldId id="358"/>
            <p14:sldId id="359"/>
            <p14:sldId id="338"/>
            <p14:sldId id="346"/>
            <p14:sldId id="360"/>
            <p14:sldId id="361"/>
            <p14:sldId id="347"/>
            <p14:sldId id="348"/>
            <p14:sldId id="362"/>
            <p14:sldId id="363"/>
            <p14:sldId id="356"/>
            <p14:sldId id="34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9D9F"/>
    <a:srgbClr val="39B981"/>
    <a:srgbClr val="34495E"/>
    <a:srgbClr val="9AD7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112" d="100"/>
          <a:sy n="112" d="100"/>
        </p:scale>
        <p:origin x="1120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notesMaster" Target="notesMasters/notesMaster1.xml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A4C3FC-426E-7941-90CA-069251F24D44}" type="datetimeFigureOut">
              <a:rPr lang="en-US" smtClean="0"/>
              <a:t>5/16/16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DA0879-2791-A54D-AE81-A10BCE1AF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00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DA0879-2791-A54D-AE81-A10BCE1AF0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377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30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725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295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281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316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11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58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444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5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06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983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5/16/16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831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682936" y="863941"/>
            <a:ext cx="4826129" cy="3130210"/>
            <a:chOff x="3682936" y="1192186"/>
            <a:chExt cx="4826129" cy="313020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628" t="26912" r="37551" b="39419"/>
            <a:stretch/>
          </p:blipFill>
          <p:spPr>
            <a:xfrm>
              <a:off x="4838898" y="1192186"/>
              <a:ext cx="2514204" cy="279445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682936" y="3986636"/>
              <a:ext cx="4826129" cy="335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919D9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Reactive</a:t>
              </a:r>
              <a:r>
                <a:rPr lang="en-US" dirty="0">
                  <a:solidFill>
                    <a:srgbClr val="919D9F"/>
                  </a:solidFill>
                </a:rPr>
                <a:t> Components for Modern Web Interfaces</a:t>
              </a: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727190" y="4897363"/>
            <a:ext cx="8737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”</a:t>
            </a:r>
            <a:r>
              <a:rPr lang="en-US" sz="36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Vue.js</a:t>
            </a:r>
            <a:r>
              <a:rPr lang="en-US" sz="36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Progressive enhancement workshop” </a:t>
            </a:r>
            <a:endParaRPr lang="en-US" sz="36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396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Reactivity – the caveats</a:t>
            </a:r>
            <a:r>
              <a:rPr lang="is-IS" dirty="0" smtClean="0">
                <a:latin typeface="Dosis" charset="0"/>
                <a:ea typeface="Dosis" charset="0"/>
                <a:cs typeface="Dosis" charset="0"/>
              </a:rPr>
              <a:t>…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As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there is a limitation of ES5 – it is not possible to detect detect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additions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and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deletions</a:t>
            </a:r>
          </a:p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Fixed by: </a:t>
            </a:r>
            <a:r>
              <a:rPr lang="en-US" sz="32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vm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.$set(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) 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and </a:t>
            </a:r>
            <a:r>
              <a:rPr lang="en-US" sz="32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Vue.set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()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Best Practice: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Declare data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structures</a:t>
            </a:r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518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Asynchronous DOM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DOM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updates 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asynchronously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When a change is detected </a:t>
            </a:r>
            <a:r>
              <a:rPr lang="en-US" sz="30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Buffer </a:t>
            </a:r>
            <a:r>
              <a:rPr lang="en-US" sz="30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is created</a:t>
            </a:r>
          </a:p>
          <a:p>
            <a:endParaRPr lang="en-US" sz="28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Further changes are processed into the buffer</a:t>
            </a:r>
          </a:p>
          <a:p>
            <a:endParaRPr lang="en-US" sz="2800" dirty="0"/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Next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“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tick” – buffer flushed performing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only the necessary DOM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updates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$</a:t>
            </a: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nextTick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mechanism to wait until DOM data change</a:t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en-US" sz="28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18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Computed properties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s-I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Keeps track of it’s </a:t>
            </a:r>
            <a:r>
              <a:rPr lang="is-I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own reactive dependencies</a:t>
            </a:r>
          </a:p>
          <a:p>
            <a:endParaRPr lang="is-I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is-I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Caches</a:t>
            </a: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it’s evaluated result value</a:t>
            </a:r>
          </a:p>
          <a:p>
            <a:endParaRPr lang="is-I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When one of it’s dependencies changes, it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revaluates</a:t>
            </a: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otherwise it uses the cached value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en-US" sz="28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77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Features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23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Features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Data Binding Syntax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Modifiers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Dynamic components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Asynchronous components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 lifecycle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Directives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Methods and event handling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Filters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Mixins</a:t>
            </a:r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Transitions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Hot reloading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Plugins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Global &amp; Local registration</a:t>
            </a:r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42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Data Binding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59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Data-binding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3973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One way binding by default!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Simple interpolation</a:t>
            </a:r>
          </a:p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v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-bind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and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v-on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Style property auto prefixing</a:t>
            </a:r>
          </a:p>
        </p:txBody>
      </p:sp>
    </p:spTree>
    <p:extLst>
      <p:ext uri="{BB962C8B-B14F-4D97-AF65-F5344CB8AC3E}">
        <p14:creationId xmlns:p14="http://schemas.microsoft.com/office/powerpoint/2010/main" val="30462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Data-binding - Interpolation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1739006"/>
            <a:ext cx="10515600" cy="3973425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   {{ 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msg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en-US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}}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  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//Double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curly braces: </a:t>
            </a:r>
            <a:endParaRPr lang="en-US" sz="3200" b="1" i="1" dirty="0" smtClean="0">
              <a:solidFill>
                <a:schemeClr val="tx1">
                  <a:lumMod val="50000"/>
                  <a:lumOff val="50000"/>
                </a:schemeClr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en-US" sz="3200" b="1" i="1" dirty="0" smtClean="0">
                <a:solidFill>
                  <a:srgbClr val="92D050"/>
                </a:solidFill>
                <a:latin typeface="Source Sans Pro Black" charset="0"/>
                <a:ea typeface="Source Sans Pro Black" charset="0"/>
                <a:cs typeface="Source Sans Pro Black" charset="0"/>
              </a:rPr>
              <a:t>	</a:t>
            </a:r>
          </a:p>
          <a:p>
            <a:r>
              <a:rPr lang="en-US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   {{ 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* 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msg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en-US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}}   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//Never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change from first value</a:t>
            </a:r>
            <a:endParaRPr lang="en-US" sz="3200" b="1" i="1" dirty="0" smtClean="0">
              <a:solidFill>
                <a:schemeClr val="tx1">
                  <a:lumMod val="50000"/>
                  <a:lumOff val="50000"/>
                </a:schemeClr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endParaRPr lang="en-US" sz="3200" b="1" i="1" dirty="0">
              <a:solidFill>
                <a:srgbClr val="92D050"/>
              </a:solidFill>
              <a:latin typeface="Source Sans Pro Black" charset="0"/>
              <a:ea typeface="Source Sans Pro Black" charset="0"/>
              <a:cs typeface="Source Sans Pro Black" charset="0"/>
            </a:endParaRPr>
          </a:p>
          <a:p>
            <a:r>
              <a:rPr lang="hr-HR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hr-HR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  &lt;</a:t>
            </a:r>
            <a:r>
              <a:rPr lang="hr-HR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div </a:t>
            </a:r>
            <a:r>
              <a:rPr lang="hr-HR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id</a:t>
            </a:r>
            <a:r>
              <a:rPr lang="hr-HR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hr-HR" sz="32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item</a:t>
            </a:r>
            <a:r>
              <a:rPr lang="hr-HR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-</a:t>
            </a:r>
            <a:r>
              <a:rPr lang="hr-HR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{{ </a:t>
            </a:r>
            <a:r>
              <a:rPr lang="hr-HR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</a:t>
            </a:r>
            <a:r>
              <a:rPr lang="hr-HR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hr-HR" sz="32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}}</a:t>
            </a:r>
            <a:r>
              <a:rPr lang="hr-HR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"&gt; &lt;/div&gt;    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use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inside attributes: </a:t>
            </a:r>
            <a:endParaRPr lang="en-US" sz="3200" b="1" i="1" dirty="0">
              <a:solidFill>
                <a:schemeClr val="tx1">
                  <a:lumMod val="50000"/>
                  <a:lumOff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108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Data-binding – v-bind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151544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Reactively bind data to attributes</a:t>
            </a:r>
            <a:endParaRPr lang="en-US" sz="32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0061" y="2841010"/>
            <a:ext cx="10513739" cy="255454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3200" b="1" dirty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endParaRPr lang="ro-RO" sz="32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v-bind:</a:t>
            </a:r>
            <a:r>
              <a:rPr lang="en-US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href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en-US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url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"&gt; &lt;/a&gt;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	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 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</a:t>
            </a:r>
            <a:r>
              <a:rPr lang="en-US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href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en-US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url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"&gt; &lt;/a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endParaRPr lang="ro-RO" sz="32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32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6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Data-binding – v-on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1533997"/>
            <a:ext cx="10515600" cy="13698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Listen to DOM events calling component methods with v-on</a:t>
            </a:r>
            <a:endParaRPr lang="en-US" sz="32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40061" y="2903839"/>
            <a:ext cx="10513739" cy="255454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US" sz="32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 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v-on:</a:t>
            </a:r>
            <a:r>
              <a:rPr lang="en-US" sz="32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click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="method"&gt; &lt;/a&gt;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	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 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@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click="method"&gt; &lt;/a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sz="32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47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Progressive library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38200" y="1926554"/>
            <a:ext cx="10515600" cy="34262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en-US" sz="36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P</a:t>
            </a:r>
            <a: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rogressive enhancement </a:t>
            </a:r>
            <a:b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endParaRPr lang="en-US" sz="36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Single Page Application</a:t>
            </a:r>
          </a:p>
          <a:p>
            <a: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6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Universal Application </a:t>
            </a:r>
            <a:r>
              <a:rPr lang="en-US" sz="36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(2.0)</a:t>
            </a:r>
          </a:p>
        </p:txBody>
      </p:sp>
    </p:spTree>
    <p:extLst>
      <p:ext uri="{BB962C8B-B14F-4D97-AF65-F5344CB8AC3E}">
        <p14:creationId xmlns:p14="http://schemas.microsoft.com/office/powerpoint/2010/main" val="54421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Data-binding – Modifiers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1533996"/>
            <a:ext cx="10515600" cy="12999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Directives can </a:t>
            </a:r>
            <a:r>
              <a:rPr lang="en-US" sz="3200" smtClean="0">
                <a:latin typeface="Source Sans Pro Light" charset="0"/>
                <a:ea typeface="Source Sans Pro Light" charset="0"/>
                <a:cs typeface="Source Sans Pro Light" charset="0"/>
              </a:rPr>
              <a:t>have modifiers</a:t>
            </a:r>
            <a:endParaRPr lang="en-US" sz="32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40061" y="2859559"/>
            <a:ext cx="10513739" cy="255454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endParaRPr lang="en-US" sz="32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 </a:t>
            </a:r>
            <a:r>
              <a:rPr lang="en-US" sz="3200" b="1" i="1" dirty="0" err="1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v-on:</a:t>
            </a:r>
            <a:r>
              <a:rPr lang="en-US" sz="32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click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.prevent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method"&gt; &lt;/a&gt;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/>
            </a:r>
            <a:b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	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a </a:t>
            </a:r>
            <a:r>
              <a:rPr lang="en-US" sz="32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@</a:t>
            </a:r>
            <a:r>
              <a:rPr lang="en-US" sz="32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click</a:t>
            </a:r>
            <a:r>
              <a:rPr lang="en-US" sz="32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.prevent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en-US" sz="32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method"&gt; &lt;/a</a:t>
            </a:r>
            <a:r>
              <a:rPr lang="en-US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sz="32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9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Components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2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Components – Basics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3973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High-level they are simply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custom elements</a:t>
            </a: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Internal lifecycle</a:t>
            </a: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Isolated scope</a:t>
            </a:r>
          </a:p>
          <a:p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Encapsulate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reusable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code</a:t>
            </a:r>
          </a:p>
        </p:txBody>
      </p:sp>
    </p:spTree>
    <p:extLst>
      <p:ext uri="{BB962C8B-B14F-4D97-AF65-F5344CB8AC3E}">
        <p14:creationId xmlns:p14="http://schemas.microsoft.com/office/powerpoint/2010/main" val="205893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Components – lifecycle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3973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 can hook in at the lifecycle during:</a:t>
            </a:r>
          </a:p>
          <a:p>
            <a:endParaRPr lang="en-US" sz="13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Data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observation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init</a:t>
            </a:r>
            <a:endParaRPr lang="en-U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created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beforeCompile</a:t>
            </a:r>
            <a:endParaRPr lang="en-U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compiled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ready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beforeDestroy</a:t>
            </a:r>
            <a:endParaRPr lang="en-U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destroyed</a:t>
            </a:r>
            <a:endParaRPr lang="en-US" sz="2800" b="1" i="1" dirty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2857" y="0"/>
            <a:ext cx="2939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26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073" b="60035"/>
          <a:stretch/>
        </p:blipFill>
        <p:spPr>
          <a:xfrm>
            <a:off x="2398868" y="0"/>
            <a:ext cx="7560000" cy="686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260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09" t="39883" r="-209" b="25512"/>
          <a:stretch/>
        </p:blipFill>
        <p:spPr>
          <a:xfrm>
            <a:off x="2412125" y="0"/>
            <a:ext cx="7560000" cy="610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35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" t="72772" r="-1" b="-7377"/>
          <a:stretch/>
        </p:blipFill>
        <p:spPr>
          <a:xfrm>
            <a:off x="2254842" y="889842"/>
            <a:ext cx="8316000" cy="67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 – Put together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525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690688"/>
            <a:ext cx="10513739" cy="397031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</a:p>
          <a:p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1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Vue.component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</a:t>
            </a:r>
            <a:r>
              <a:rPr lang="ro-RO" sz="1400" b="1" i="1" dirty="0" err="1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</a:t>
            </a:r>
            <a:r>
              <a:rPr lang="ro-RO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-component'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{</a:t>
            </a:r>
          </a:p>
          <a:p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ro-RO" sz="1400" b="1" i="1" dirty="0" err="1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template</a:t>
            </a:r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'&lt;div&gt; {{ </a:t>
            </a:r>
            <a:r>
              <a:rPr lang="ro-RO" sz="14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msg</a:t>
            </a:r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}} &lt;/div&gt;'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,</a:t>
            </a:r>
            <a:endParaRPr lang="ro-RO" sz="14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Data initialization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() {</a:t>
            </a:r>
          </a:p>
          <a:p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return {</a:t>
            </a:r>
          </a:p>
          <a:p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	</a:t>
            </a:r>
            <a:r>
              <a:rPr lang="en-US" sz="1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msg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: 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'</a:t>
            </a:r>
            <a:r>
              <a:rPr lang="ro-RO" sz="1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ro-RO" sz="1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is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cool</a:t>
            </a:r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'</a:t>
            </a:r>
            <a:endParaRPr lang="ro-RO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ro-RO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};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}, 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14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computed: 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{    }, </a:t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methods</a:t>
            </a:r>
            <a:r>
              <a:rPr lang="en-US" sz="14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{ 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   }, 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events: 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{ 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   },</a:t>
            </a: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ready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() {</a:t>
            </a:r>
            <a:b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14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Execute logic on ready hook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},</a:t>
            </a:r>
          </a:p>
          <a:p>
            <a:r>
              <a:rPr lang="en-US" sz="1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14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 </a:t>
            </a:r>
            <a:r>
              <a:rPr lang="is-IS" sz="14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1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});</a:t>
            </a:r>
          </a:p>
          <a:p>
            <a:endParaRPr lang="en-US" sz="14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06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 – Into the DOM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525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2903675"/>
            <a:ext cx="10513739" cy="224676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</a:p>
          <a:p>
            <a:r>
              <a:rPr lang="ro-RO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&lt;div&gt;</a:t>
            </a: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sz="28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demo-component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&gt;&lt;/</a:t>
            </a:r>
            <a:r>
              <a:rPr lang="en-US" sz="28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demo-component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&lt;/div&gt;</a:t>
            </a:r>
          </a:p>
          <a:p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18680" y="1533996"/>
            <a:ext cx="10515600" cy="12934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Components are used with your HTML like so</a:t>
            </a:r>
          </a:p>
        </p:txBody>
      </p:sp>
    </p:spTree>
    <p:extLst>
      <p:ext uri="{BB962C8B-B14F-4D97-AF65-F5344CB8AC3E}">
        <p14:creationId xmlns:p14="http://schemas.microsoft.com/office/powerpoint/2010/main" val="73285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Components – Dynamic Components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2262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ame entry point for loading components: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component tag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and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is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attribute.</a:t>
            </a:r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18680" y="3796907"/>
            <a:ext cx="10515600" cy="1384995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8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:</a:t>
            </a:r>
            <a:r>
              <a:rPr lang="en-US" sz="28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is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="</a:t>
            </a:r>
            <a:r>
              <a:rPr lang="en-US" sz="28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currentView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"&gt; &lt;/</a:t>
            </a:r>
            <a:r>
              <a:rPr lang="en-US" sz="28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03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Why use </a:t>
            </a:r>
            <a:r>
              <a:rPr lang="en-US" dirty="0" err="1" smtClean="0">
                <a:latin typeface="Dosis" charset="0"/>
                <a:ea typeface="Dosis" charset="0"/>
                <a:cs typeface="Dosis" charset="0"/>
              </a:rPr>
              <a:t>Vue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 over JQuery?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38200" y="1299403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Solves different concerns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Reason with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Awesome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developer tools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Progressively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adapt integration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with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 scalability</a:t>
            </a:r>
            <a:endParaRPr lang="en-US" sz="3200" b="1" i="1" dirty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61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Components – Dynamic Components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30964" y="3796907"/>
            <a:ext cx="10503316" cy="1384995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component :is="</a:t>
            </a:r>
            <a:r>
              <a:rPr lang="en-US" sz="28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currentView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"  </a:t>
            </a:r>
            <a:r>
              <a:rPr lang="en-US" sz="28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keep-alive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&gt; &lt;/component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18680" y="1533996"/>
            <a:ext cx="10515600" cy="22629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Reuse components to keep state and prevent re-rendering with the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keep-alive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option</a:t>
            </a:r>
          </a:p>
        </p:txBody>
      </p:sp>
    </p:spTree>
    <p:extLst>
      <p:ext uri="{BB962C8B-B14F-4D97-AF65-F5344CB8AC3E}">
        <p14:creationId xmlns:p14="http://schemas.microsoft.com/office/powerpoint/2010/main" val="2061917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Directives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05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Directives – What are they?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Clear distinction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from components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Directives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are meant to 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encapsulate DOM manipulations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only</a:t>
            </a:r>
          </a:p>
          <a:p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Components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stand for a self-contained unit that has its own view and data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logic</a:t>
            </a:r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45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Directives – Custom directives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525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690688"/>
            <a:ext cx="10513739" cy="4093428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</a:p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Vue.directive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</a:t>
            </a:r>
            <a:r>
              <a:rPr lang="ro-RO" sz="2000" b="1" i="1" dirty="0" err="1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</a:t>
            </a:r>
            <a:r>
              <a:rPr lang="ro-RO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-directive'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{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bind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() {</a:t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Preparation work – adding event 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listeners or expensive stuff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},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update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en-US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newValue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</a:t>
            </a:r>
            <a:r>
              <a:rPr lang="en-US" sz="20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oldValue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) {</a:t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do something based on 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the initial and 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updated 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statement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},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      		</a:t>
            </a:r>
            <a:r>
              <a:rPr lang="en-US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unbind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() {</a:t>
            </a:r>
            <a:b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Clean up - remove event listeners added in bind()</a:t>
            </a:r>
            <a:b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</a:t>
            </a:r>
            <a:b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});</a:t>
            </a:r>
          </a:p>
          <a:p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099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Methods and Event Handling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612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Methods and Event handling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Easily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locate the handler functions within the View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No manual attachment of event listeners, JS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can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be 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pure logic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and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importantly 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DOM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free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All event listeners are automatically removed, upon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destroying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Easily testable</a:t>
            </a:r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009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Workflow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66280" y="4096812"/>
            <a:ext cx="10515600" cy="1205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smtClean="0">
                <a:latin typeface="Dosis" charset="0"/>
                <a:ea typeface="Dosis" charset="0"/>
                <a:cs typeface="Dosis" charset="0"/>
              </a:rPr>
              <a:t>A brief introduction</a:t>
            </a:r>
            <a:endParaRPr lang="en-US" sz="4000" dirty="0">
              <a:latin typeface="Dosis" charset="0"/>
              <a:ea typeface="Dosis" charset="0"/>
              <a:cs typeface="Dosi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5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Workflow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+ development = WIN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vue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-cli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Boiler plate templates for aiding your development workflow: 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https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://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github.com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/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vuejs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-templates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en-US" sz="28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Works great with </a:t>
            </a: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or </a:t>
            </a: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Browserify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Enables 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Hot reloading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of your components HTML/CSS/JS internally</a:t>
            </a:r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40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Workflow – Component Hot </a:t>
            </a:r>
            <a:r>
              <a:rPr lang="en-US" dirty="0">
                <a:latin typeface="Dosis" charset="0"/>
                <a:ea typeface="Dosis" charset="0"/>
                <a:cs typeface="Dosis" charset="0"/>
              </a:rPr>
              <a:t>R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eloading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Changes detected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in Templates, JavaScript,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or Styles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propagate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up to components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Components are reloaded 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keeping 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.</a:t>
            </a: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vue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 files 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are essential for this, to act as a dependency tree</a:t>
            </a: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Resolving a bug? How annoying is it to have to fully refresh your pages?</a:t>
            </a:r>
          </a:p>
        </p:txBody>
      </p:sp>
    </p:spTree>
    <p:extLst>
      <p:ext uri="{BB962C8B-B14F-4D97-AF65-F5344CB8AC3E}">
        <p14:creationId xmlns:p14="http://schemas.microsoft.com/office/powerpoint/2010/main" val="65900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Let’s </a:t>
            </a:r>
            <a:r>
              <a:rPr lang="en-US" dirty="0">
                <a:latin typeface="Dosis" charset="0"/>
                <a:ea typeface="Dosis" charset="0"/>
                <a:cs typeface="Dosis" charset="0"/>
              </a:rPr>
              <a:t>b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uild something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Modals are generally difficult to produce, without </a:t>
            </a: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JS </a:t>
            </a: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implementation</a:t>
            </a:r>
            <a:b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We’ll build a </a:t>
            </a:r>
            <a:r>
              <a:rPr lang="is-I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uni-directional</a:t>
            </a:r>
            <a:r>
              <a:rPr lang="is-IS" sz="2800" dirty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data flow modal with </a:t>
            </a:r>
            <a:r>
              <a:rPr lang="is-I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distributable content</a:t>
            </a:r>
          </a:p>
          <a:p>
            <a:endParaRPr lang="is-I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is-I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First let’s improve our development experience...</a:t>
            </a:r>
          </a:p>
        </p:txBody>
      </p:sp>
    </p:spTree>
    <p:extLst>
      <p:ext uri="{BB962C8B-B14F-4D97-AF65-F5344CB8AC3E}">
        <p14:creationId xmlns:p14="http://schemas.microsoft.com/office/powerpoint/2010/main" val="212861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Why not use React or Angular?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Don’t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tie well with Progressive Enhancement principles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Larger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learning curves </a:t>
            </a:r>
          </a:p>
          <a:p>
            <a:endParaRPr lang="en-US" sz="3200" b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Angular 1, is dirty, it makes me cry at night. So don’t use it!</a:t>
            </a:r>
          </a:p>
        </p:txBody>
      </p:sp>
    </p:spTree>
    <p:extLst>
      <p:ext uri="{BB962C8B-B14F-4D97-AF65-F5344CB8AC3E}">
        <p14:creationId xmlns:p14="http://schemas.microsoft.com/office/powerpoint/2010/main" val="1920300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Install developer tools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smtClean="0">
                <a:latin typeface="Source Sans Pro Light" charset="0"/>
                <a:ea typeface="Source Sans Pro Light" charset="0"/>
                <a:cs typeface="Source Sans Pro Light" charset="0"/>
              </a:rPr>
              <a:t>Developer tools</a:t>
            </a: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: 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https</a:t>
            </a:r>
            <a:r>
              <a:rPr lang="en-US" sz="28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://</a:t>
            </a:r>
            <a:r>
              <a:rPr lang="en-US" sz="28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goo.gl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/T6Fvtu</a:t>
            </a: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>
                <a:latin typeface="Source Sans Pro Light" charset="0"/>
                <a:ea typeface="Source Sans Pro Light" charset="0"/>
                <a:cs typeface="Source Sans Pro Light" charset="0"/>
              </a:rPr>
              <a:t>Enable local files: </a:t>
            </a:r>
            <a:r>
              <a:rPr lang="en-US" sz="28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chrome://</a:t>
            </a:r>
            <a:r>
              <a:rPr lang="en-US" sz="28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extensions 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83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Creating a modal component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What do we need:</a:t>
            </a: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Template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>
                <a:latin typeface="Source Sans Pro Light" charset="0"/>
                <a:ea typeface="Source Sans Pro Light" charset="0"/>
                <a:cs typeface="Source Sans Pro Light" charset="0"/>
              </a:rPr>
              <a:t>Distributable content (Slot </a:t>
            </a: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API)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’show’ state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Open method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Close method</a:t>
            </a:r>
            <a:b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725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35081"/>
            <a:ext cx="10513739" cy="2185214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32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	</a:t>
            </a:r>
          </a:p>
          <a:p>
            <a:r>
              <a:rPr lang="ro-RO" sz="2400" b="1" i="1" dirty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Vue.component</a:t>
            </a:r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2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’modal'</a:t>
            </a:r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{</a:t>
            </a:r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4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});</a:t>
            </a:r>
          </a:p>
          <a:p>
            <a:endParaRPr lang="en-US" sz="32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4478" y="1690688"/>
            <a:ext cx="10515600" cy="5443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Register a global component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en-US" sz="2800" dirty="0" err="1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a modal component</a:t>
            </a:r>
          </a:p>
        </p:txBody>
      </p:sp>
    </p:spTree>
    <p:extLst>
      <p:ext uri="{BB962C8B-B14F-4D97-AF65-F5344CB8AC3E}">
        <p14:creationId xmlns:p14="http://schemas.microsoft.com/office/powerpoint/2010/main" val="155340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4478" y="2177603"/>
            <a:ext cx="10513739" cy="193899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	</a:t>
            </a:r>
          </a:p>
          <a:p>
            <a:r>
              <a:rPr lang="ro-RO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Vue.component</a:t>
            </a:r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24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'modal</a:t>
            </a:r>
            <a:r>
              <a:rPr lang="ro-RO" sz="24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</a:t>
            </a:r>
            <a:r>
              <a:rPr lang="ro-RO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{</a:t>
            </a:r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template: ‘#modal-template’</a:t>
            </a:r>
            <a:endParaRPr lang="en-US" sz="24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});</a:t>
            </a:r>
          </a:p>
          <a:p>
            <a:endParaRPr lang="en-US" sz="2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80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Register a template to modal component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en-US" sz="2800" dirty="0" err="1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a modal 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729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Create a modal component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179054"/>
            <a:ext cx="10513739" cy="317009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ro-RO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Vue.component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20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'modal</a:t>
            </a:r>
            <a:r>
              <a:rPr lang="ro-RO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{</a:t>
            </a:r>
          </a:p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...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data: function()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return 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show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false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</a:t>
            </a: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});</a:t>
            </a:r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4478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state to component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en-US" sz="2800" dirty="0" err="1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74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Create a modal component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179054"/>
            <a:ext cx="10513739" cy="3170099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ro-RO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Vue.component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ro-RO" sz="2000" b="1" i="1" dirty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'modal</a:t>
            </a:r>
            <a:r>
              <a:rPr lang="ro-RO" sz="2000" b="1" i="1" dirty="0" smtClean="0">
                <a:solidFill>
                  <a:srgbClr val="39B981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'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, {</a:t>
            </a:r>
          </a:p>
          <a:p>
            <a:r>
              <a:rPr lang="ro-RO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000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...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methods: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open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function()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this.show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true;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 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</a:t>
            </a:r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});</a:t>
            </a:r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open method to component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(</a:t>
            </a:r>
            <a:r>
              <a:rPr lang="en-US" sz="2800" dirty="0" err="1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603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Create a modal component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179054"/>
            <a:ext cx="10513739" cy="341632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ctr">
            <a:spAutoFit/>
          </a:bodyPr>
          <a:lstStyle/>
          <a:p>
            <a:r>
              <a:rPr lang="ro-RO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ro-RO" sz="2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ro-RO" sz="2400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// ...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methods: {</a:t>
            </a:r>
          </a:p>
          <a:p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ro-RO" sz="2400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ro-RO" sz="2400" b="1" i="1" dirty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...</a:t>
            </a:r>
            <a:endParaRPr lang="en-US" sz="2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close: </a:t>
            </a:r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function() 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4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this.show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= 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false;</a:t>
            </a:r>
          </a:p>
          <a:p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 </a:t>
            </a:r>
          </a:p>
          <a:p>
            <a:r>
              <a:rPr lang="en-US" sz="24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4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</a:t>
            </a:r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2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open method to component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7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Create a modal component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179054"/>
            <a:ext cx="10513739" cy="3693319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class="modal-header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 name="header"&gt;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default header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&lt;/slot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class="modal-body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 name="body"&gt;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default body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&lt;/slot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class="modal-footer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 name="footer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button class="modal-button" </a:t>
            </a:r>
            <a:r>
              <a:rPr lang="en-US" b="1" i="1" dirty="0">
                <a:solidFill>
                  <a:srgbClr val="39B98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@click="close"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Close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&lt;/button&gt;              </a:t>
            </a:r>
            <a:endParaRPr lang="en-US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distributable content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21)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383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Created </a:t>
            </a:r>
            <a:r>
              <a:rPr lang="en-US" dirty="0">
                <a:latin typeface="Dosis" charset="0"/>
                <a:ea typeface="Dosis" charset="0"/>
                <a:cs typeface="Dosis" charset="0"/>
              </a:rPr>
              <a:t>a modal 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component!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30964" y="1543565"/>
            <a:ext cx="10515600" cy="201944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 have made the modal component</a:t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Lets make sure that we are all up to date with consistent code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30964" y="3561633"/>
            <a:ext cx="10503316" cy="224676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reset HEAD --hard</a:t>
            </a: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checkout component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182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Creating modal instances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What do we need:</a:t>
            </a: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Modal instance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Distributed content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Content hiding until initialization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>
                <a:latin typeface="Source Sans Pro Light" charset="0"/>
                <a:ea typeface="Source Sans Pro Light" charset="0"/>
                <a:cs typeface="Source Sans Pro Light" charset="0"/>
              </a:rPr>
              <a:t>Child to parent references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>
                <a:latin typeface="Source Sans Pro Light" charset="0"/>
                <a:ea typeface="Source Sans Pro Light" charset="0"/>
                <a:cs typeface="Source Sans Pro Light" charset="0"/>
              </a:rPr>
              <a:t>Parent to child </a:t>
            </a: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communication</a:t>
            </a:r>
            <a:b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19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What does </a:t>
            </a:r>
            <a:r>
              <a:rPr lang="en-US" dirty="0" err="1" smtClean="0">
                <a:latin typeface="Dosis" charset="0"/>
                <a:ea typeface="Dosis" charset="0"/>
                <a:cs typeface="Dosis" charset="0"/>
              </a:rPr>
              <a:t>Vue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 deliver?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Library for the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View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layer</a:t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Components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with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reactivity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Extendable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via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plugins</a:t>
            </a:r>
          </a:p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Lightweight</a:t>
            </a:r>
            <a: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Simplicity</a:t>
            </a:r>
          </a:p>
        </p:txBody>
      </p:sp>
    </p:spTree>
    <p:extLst>
      <p:ext uri="{BB962C8B-B14F-4D97-AF65-F5344CB8AC3E}">
        <p14:creationId xmlns:p14="http://schemas.microsoft.com/office/powerpoint/2010/main" val="174030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modal instances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631763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16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id="app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h3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slot="header"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&gt;Modal 1&lt;/h3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slot="body"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&gt;Click `Close`!&lt;/div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h3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slot="header"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&gt;Modal 2&lt;/h3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slot="body"</a:t>
            </a:r>
            <a:r>
              <a:rPr lang="en-US" sz="2000" b="1" i="1" dirty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&gt;Please click `Close`!&lt;/div</a:t>
            </a:r>
            <a:r>
              <a:rPr lang="en-US" sz="2000" b="1" i="1" dirty="0" smtClean="0">
                <a:solidFill>
                  <a:srgbClr val="919D9F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endParaRPr lang="en-US" sz="2000" b="1" i="1" dirty="0">
              <a:solidFill>
                <a:schemeClr val="tx1">
                  <a:lumMod val="50000"/>
                  <a:lumOff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distributable content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40)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87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modal instances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01621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16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id="app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&lt;modal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v-cloak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// </a:t>
            </a:r>
            <a:r>
              <a:rPr lang="is-I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 smtClean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&lt;modal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v-cloak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 smtClean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endParaRPr lang="en-US" sz="2000" b="1" i="1" dirty="0">
              <a:solidFill>
                <a:schemeClr val="tx1">
                  <a:lumMod val="50000"/>
                  <a:lumOff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Hiding markup until 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i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nitialization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40)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124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modal instances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016210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16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id="app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&lt;modal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v-ref:modal1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v-cloak&gt;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// </a:t>
            </a:r>
            <a:r>
              <a:rPr lang="is-I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 smtClean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&lt;modal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v-ref:modal2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v-cloak&gt;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 smtClean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modal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endParaRPr lang="en-US" sz="2000" b="1" i="1" dirty="0">
              <a:solidFill>
                <a:schemeClr val="tx1">
                  <a:lumMod val="50000"/>
                  <a:lumOff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parent to child references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40)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04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Opening of the modals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631763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16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id="app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button </a:t>
            </a:r>
            <a:r>
              <a:rPr lang="en-US" sz="2000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@click="$refs.modal1.open"</a:t>
            </a:r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Show Modal 1</a:t>
            </a:r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&lt;/button</a:t>
            </a:r>
            <a:r>
              <a:rPr lang="en-US" sz="20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button </a:t>
            </a:r>
            <a:r>
              <a:rPr lang="en-US" sz="2000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@click="$refs.modal2.open"&gt;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Show Modal 2</a:t>
            </a:r>
            <a:r>
              <a:rPr 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&lt;/button&gt;</a:t>
            </a:r>
            <a:endParaRPr lang="en-US" sz="2000" b="1" i="1" dirty="0" smtClean="0">
              <a:solidFill>
                <a:schemeClr val="tx1">
                  <a:lumMod val="95000"/>
                  <a:lumOff val="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&lt;modal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v-ref:modal1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v-cloak&gt;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sz="2000" b="1" i="1" dirty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// </a:t>
            </a:r>
            <a:r>
              <a:rPr lang="is-IS" sz="2000" b="1" i="1" dirty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&lt;/modal&gt;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&lt;modal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v-ref:modal2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v-cloak&gt;</a:t>
            </a: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2000" b="1" i="1" dirty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sz="2000" b="1" i="1" dirty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&lt;/modal&gt;</a:t>
            </a: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endParaRPr lang="en-US" sz="2000" b="1" i="1" dirty="0">
              <a:solidFill>
                <a:schemeClr val="tx1">
                  <a:lumMod val="50000"/>
                  <a:lumOff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endParaRPr lang="en-US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buttons to open modals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40)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966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Creating modal instances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30964" y="1543565"/>
            <a:ext cx="10515600" cy="201944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 have two modal instances</a:t>
            </a:r>
          </a:p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Lets make sure that we are all up to date with consistent code 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30964" y="3561633"/>
            <a:ext cx="10503316" cy="224676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reset HEAD --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hard</a:t>
            </a: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checkout instances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361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Modal transitions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What do we need:</a:t>
            </a: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Some css transitions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Transiton control</a:t>
            </a:r>
          </a:p>
        </p:txBody>
      </p:sp>
    </p:spTree>
    <p:extLst>
      <p:ext uri="{BB962C8B-B14F-4D97-AF65-F5344CB8AC3E}">
        <p14:creationId xmlns:p14="http://schemas.microsoft.com/office/powerpoint/2010/main" val="1112287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Modal transitions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477875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.modal-enter, .modal-leave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opacity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0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</a:t>
            </a:r>
          </a:p>
          <a:p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.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modal-enter .modal-container,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.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modal-leave .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modal-container 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-</a:t>
            </a:r>
            <a:r>
              <a:rPr lang="en-US" sz="20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webkit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-transform: scale(1.1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);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transform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scale(1.1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);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}</a:t>
            </a:r>
          </a:p>
          <a:p>
            <a:endParaRPr lang="en-US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basic transition 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css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(modal-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animation.css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80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Modal transitions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1631216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&lt;div class="modal-mask" v-show="show" 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transition="modal"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endParaRPr lang="en-US" sz="20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sz="2000" b="1" i="1" dirty="0" smtClean="0">
                <a:solidFill>
                  <a:schemeClr val="bg1">
                    <a:lumMod val="7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sz="2000" b="1" i="1" dirty="0" smtClean="0">
              <a:solidFill>
                <a:schemeClr val="bg1">
                  <a:lumMod val="7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</a:t>
            </a:r>
            <a:r>
              <a:rPr lang="en-US" sz="2000" b="1" i="1" dirty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sz="2000" b="1" i="1" dirty="0" smtClean="0">
                <a:solidFill>
                  <a:schemeClr val="bg1">
                    <a:lumMod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sz="2000" b="1" i="1" dirty="0" smtClean="0">
              <a:solidFill>
                <a:schemeClr val="bg1">
                  <a:lumMod val="50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basic transition control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18)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367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Modal transitions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30964" y="1543565"/>
            <a:ext cx="10515600" cy="201944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 now have animated modals</a:t>
            </a:r>
          </a:p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Lets make sure that we are all up to date with consistent code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30964" y="3561633"/>
            <a:ext cx="10503316" cy="224676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reset HEAD --hard</a:t>
            </a: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checkout transition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1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Advanced parent flow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What do we need:</a:t>
            </a: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endParaRPr lang="is-IS" sz="2800" b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Modal 1 to open modal 2</a:t>
            </a:r>
          </a:p>
          <a:p>
            <a:pPr marL="457200" indent="-457200">
              <a:buFont typeface="Arial" charset="0"/>
              <a:buChar char="•"/>
            </a:pPr>
            <a:r>
              <a:rPr lang="is-I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 no complexity to the modal component</a:t>
            </a:r>
          </a:p>
        </p:txBody>
      </p:sp>
    </p:spTree>
    <p:extLst>
      <p:ext uri="{BB962C8B-B14F-4D97-AF65-F5344CB8AC3E}">
        <p14:creationId xmlns:p14="http://schemas.microsoft.com/office/powerpoint/2010/main" val="213914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2464386"/>
            <a:ext cx="10515600" cy="1205057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How does </a:t>
            </a:r>
            <a:r>
              <a:rPr lang="en-US" sz="7200" dirty="0" err="1" smtClean="0">
                <a:latin typeface="Dosis" charset="0"/>
                <a:ea typeface="Dosis" charset="0"/>
                <a:cs typeface="Dosis" charset="0"/>
              </a:rPr>
              <a:t>Vue.js</a:t>
            </a:r>
            <a:r>
              <a:rPr lang="en-US" sz="7200" dirty="0" smtClean="0">
                <a:latin typeface="Dosis" charset="0"/>
                <a:ea typeface="Dosis" charset="0"/>
                <a:cs typeface="Dosis" charset="0"/>
              </a:rPr>
              <a:t> work?</a:t>
            </a:r>
            <a:endParaRPr lang="en-US" sz="7200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64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Advanced parent control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108543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sz="16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new </a:t>
            </a:r>
            <a:r>
              <a:rPr lang="en-US" sz="20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Vue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({</a:t>
            </a:r>
          </a:p>
          <a:p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el</a:t>
            </a:r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: '#app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',</a:t>
            </a:r>
          </a:p>
          <a:p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methods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  <a:endParaRPr lang="en-US" sz="20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</a:t>
            </a:r>
            <a:r>
              <a:rPr lang="en-US" sz="20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parentHandler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: function () 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{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this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.$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refs.modal1.close();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this</a:t>
            </a:r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.$refs.modal2.open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();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}</a:t>
            </a:r>
          </a:p>
          <a:p>
            <a:r>
              <a:rPr lang="en-US" sz="20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}</a:t>
            </a:r>
          </a:p>
          <a:p>
            <a:r>
              <a:rPr lang="en-US" sz="20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0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});</a:t>
            </a:r>
            <a:endParaRPr lang="en-US" sz="14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Adding parent functionality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modal.js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20)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40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339" y="314037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Advanced parent control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6339" y="2261051"/>
            <a:ext cx="10513739" cy="3693319"/>
          </a:xfrm>
          <a:prstGeom prst="rect">
            <a:avLst/>
          </a:prstGeom>
          <a:solidFill>
            <a:schemeClr val="bg2"/>
          </a:solidFill>
        </p:spPr>
        <p:txBody>
          <a:bodyPr wrap="square" rtlCol="0" anchor="t">
            <a:spAutoFit/>
          </a:bodyPr>
          <a:lstStyle/>
          <a:p>
            <a:endParaRPr lang="en-US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 &lt;div id="app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b="1" i="1" dirty="0" smtClean="0">
              <a:solidFill>
                <a:schemeClr val="bg1">
                  <a:lumMod val="6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modal v-ref:modal1 v-cloak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h3 slot="header"&gt;Modal 1&lt;/h3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&lt;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 slot="body"&gt;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Click `Continue`!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&lt;/div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div slot="footer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"&gt;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	&lt;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button class="modal-button" @click="</a:t>
            </a:r>
            <a:r>
              <a:rPr lang="en-US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parentHandler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"&gt;Continue&lt;/button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	&lt;/</a:t>
            </a:r>
            <a:r>
              <a:rPr lang="en-US" b="1" i="1" dirty="0"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&lt;/modal</a:t>
            </a:r>
          </a:p>
          <a:p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	</a:t>
            </a:r>
            <a:r>
              <a:rPr lang="en-US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// </a:t>
            </a:r>
            <a:r>
              <a:rPr lang="is-IS" b="1" i="1" dirty="0" smtClean="0">
                <a:solidFill>
                  <a:schemeClr val="bg1">
                    <a:lumMod val="65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…</a:t>
            </a:r>
            <a:endParaRPr lang="en-US" b="1" i="1" dirty="0">
              <a:solidFill>
                <a:schemeClr val="bg1">
                  <a:lumMod val="65000"/>
                </a:schemeClr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	&lt;/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div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t>&gt;</a:t>
            </a:r>
          </a:p>
          <a:p>
            <a:endParaRPr lang="en-US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6339" y="1639600"/>
            <a:ext cx="10515600" cy="5394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Distributed content with parent flow (</a:t>
            </a:r>
            <a:r>
              <a:rPr lang="en-US" sz="2800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index.html</a:t>
            </a:r>
            <a:r>
              <a:rPr lang="en-US" sz="28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– line 40)</a:t>
            </a:r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66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osis" charset="0"/>
                <a:ea typeface="Dosis" charset="0"/>
                <a:cs typeface="Dosis" charset="0"/>
              </a:rPr>
              <a:t>Advanced parent flow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30964" y="1543565"/>
            <a:ext cx="10515600" cy="2019442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We now have parent instance controlling flow of children</a:t>
            </a:r>
          </a:p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Lets make sure that we are all up to date with consistent code 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30964" y="3561633"/>
            <a:ext cx="10503316" cy="224676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endParaRPr lang="en-US" sz="2800" b="1" i="1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 reset HEAD --hard</a:t>
            </a:r>
          </a:p>
          <a:p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endParaRPr lang="en-US" sz="2800" b="1" i="1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  <a:r>
              <a:rPr lang="en-US" sz="2800" b="1" i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git</a:t>
            </a:r>
            <a:r>
              <a:rPr lang="en-US" sz="2800" b="1" i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 checkout final</a:t>
            </a:r>
            <a:r>
              <a:rPr lang="en-US" sz="2800" b="1" i="1" dirty="0">
                <a:latin typeface="Source Sans Pro Light" charset="0"/>
                <a:ea typeface="Source Sans Pro Light" charset="0"/>
                <a:cs typeface="Source Sans Pro Light" charset="0"/>
              </a:rPr>
              <a:t>	</a:t>
            </a:r>
          </a:p>
          <a:p>
            <a:endParaRPr lang="en-US" sz="2800" dirty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405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280" y="394878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We are done!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930964" y="1543564"/>
            <a:ext cx="10515600" cy="433083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Simple modal component!</a:t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Flexible content distribution!</a:t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Simple animation integration!</a:t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err="1" smtClean="0">
                <a:latin typeface="Source Sans Pro Light" charset="0"/>
                <a:ea typeface="Source Sans Pro Light" charset="0"/>
                <a:cs typeface="Source Sans Pro Light" charset="0"/>
              </a:rPr>
              <a:t>Uni</a:t>
            </a: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-directional </a:t>
            </a:r>
            <a:r>
              <a:rPr lang="en-US" sz="2800" b="1" smtClean="0">
                <a:latin typeface="Source Sans Pro Light" charset="0"/>
                <a:ea typeface="Source Sans Pro Light" charset="0"/>
                <a:cs typeface="Source Sans Pro Light" charset="0"/>
              </a:rPr>
              <a:t>data flow </a:t>
            </a: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patterns!</a:t>
            </a:r>
          </a:p>
          <a:p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No two way data binding!</a:t>
            </a:r>
            <a:b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Simple parent to child communication!</a:t>
            </a:r>
            <a:endParaRPr lang="is-IS" sz="28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826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0066" y="4862566"/>
            <a:ext cx="4871026" cy="18846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How does </a:t>
            </a:r>
            <a:r>
              <a:rPr lang="en-US" dirty="0" err="1" smtClean="0">
                <a:latin typeface="Dosis" charset="0"/>
                <a:ea typeface="Dosis" charset="0"/>
                <a:cs typeface="Dosis" charset="0"/>
              </a:rPr>
              <a:t>Vue.js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 work?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Component System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helps with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small abstraction layer</a:t>
            </a:r>
          </a:p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Component loosely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modeled after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the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Web Components spec</a:t>
            </a:r>
          </a:p>
          <a:p>
            <a:endParaRPr lang="en-US" sz="3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Implements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the 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Slot API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 and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the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 special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attribute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 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is</a:t>
            </a:r>
          </a:p>
        </p:txBody>
      </p:sp>
    </p:spTree>
    <p:extLst>
      <p:ext uri="{BB962C8B-B14F-4D97-AF65-F5344CB8AC3E}">
        <p14:creationId xmlns:p14="http://schemas.microsoft.com/office/powerpoint/2010/main" val="148327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How does </a:t>
            </a:r>
            <a:r>
              <a:rPr lang="en-US" dirty="0" err="1" smtClean="0">
                <a:latin typeface="Dosis" charset="0"/>
                <a:ea typeface="Dosis" charset="0"/>
                <a:cs typeface="Dosis" charset="0"/>
              </a:rPr>
              <a:t>Vue.js</a:t>
            </a:r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 work?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507" y="3665046"/>
            <a:ext cx="5863119" cy="3114782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6280" y="1381596"/>
            <a:ext cx="10515600" cy="4330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Reactive 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data-binding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system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for a  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Data-driven 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view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DOM</a:t>
            </a:r>
            <a:r>
              <a:rPr lang="en-US" sz="3200" dirty="0" smtClean="0"/>
              <a:t> in </a:t>
            </a:r>
            <a:r>
              <a:rPr lang="en-US" sz="3200" dirty="0"/>
              <a:t>sync with </a:t>
            </a:r>
            <a:r>
              <a:rPr lang="en-US" sz="3200" dirty="0" smtClean="0"/>
              <a:t>data 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/>
            </a:r>
            <a:b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</a:br>
            <a:r>
              <a:rPr lang="en-US" sz="3200" b="1" i="1" dirty="0" err="1" smtClean="0">
                <a:latin typeface="Source Sans Pro Semibold" charset="0"/>
                <a:ea typeface="Source Sans Pro Semibold" charset="0"/>
                <a:cs typeface="Source Sans Pro Semibold" charset="0"/>
              </a:rPr>
              <a:t>Object.defineProperty</a:t>
            </a:r>
            <a:endParaRPr lang="en-US" sz="3200" b="1" i="1" dirty="0" smtClean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endParaRPr lang="en-US" sz="3200" b="1" i="1" dirty="0"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G</a:t>
            </a:r>
            <a:r>
              <a:rPr lang="en-US" sz="3200" b="1" i="1" dirty="0" smtClean="0">
                <a:latin typeface="Source Sans Pro Semibold" charset="0"/>
                <a:ea typeface="Source Sans Pro Semibold" charset="0"/>
                <a:cs typeface="Source Sans Pro Semibold" charset="0"/>
              </a:rPr>
              <a:t>etters</a:t>
            </a:r>
            <a:r>
              <a:rPr lang="en-US" sz="3200" dirty="0" smtClean="0">
                <a:latin typeface="Source Sans Pro Light" charset="0"/>
                <a:ea typeface="Source Sans Pro Light" charset="0"/>
                <a:cs typeface="Source Sans Pro Light" charset="0"/>
              </a:rPr>
              <a:t> 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and </a:t>
            </a:r>
            <a:r>
              <a:rPr lang="en-US" sz="3200" b="1" i="1" dirty="0">
                <a:latin typeface="Source Sans Pro Semibold" charset="0"/>
                <a:ea typeface="Source Sans Pro Semibold" charset="0"/>
                <a:cs typeface="Source Sans Pro Semibold" charset="0"/>
              </a:rPr>
              <a:t>setters</a:t>
            </a:r>
            <a: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  <a:t> which enables:</a:t>
            </a:r>
            <a:br>
              <a:rPr lang="en-US" sz="3200" dirty="0">
                <a:latin typeface="Source Sans Pro Light" charset="0"/>
                <a:ea typeface="Source Sans Pro Light" charset="0"/>
                <a:cs typeface="Source Sans Pro Light" charset="0"/>
              </a:rPr>
            </a:br>
            <a:endParaRPr lang="en-US" sz="1200" dirty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914400" lvl="1" indent="-457200">
              <a:buFont typeface="Arial" charset="0"/>
              <a:buChar char="•"/>
            </a:pP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Dependency-tracking</a:t>
            </a:r>
            <a:endParaRPr lang="en-US" sz="28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  <a:p>
            <a:pPr marL="914400" lvl="1" indent="-457200">
              <a:buFont typeface="Arial" charset="0"/>
              <a:buChar char="•"/>
            </a:pPr>
            <a:r>
              <a:rPr lang="en-US" sz="2800" b="1" dirty="0" smtClean="0">
                <a:latin typeface="Source Sans Pro Light" charset="0"/>
                <a:ea typeface="Source Sans Pro Light" charset="0"/>
                <a:cs typeface="Source Sans Pro Light" charset="0"/>
              </a:rPr>
              <a:t>change-notification</a:t>
            </a:r>
            <a:r>
              <a:rPr lang="en-US" sz="2800" dirty="0">
                <a:latin typeface="Source Sans Pro Light" charset="0"/>
                <a:ea typeface="Source Sans Pro Light" charset="0"/>
                <a:cs typeface="Source Sans Pro Light" charset="0"/>
              </a:rPr>
              <a:t>s	</a:t>
            </a:r>
            <a:endParaRPr lang="en-US" sz="3200" dirty="0" smtClean="0"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22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osis" charset="0"/>
                <a:ea typeface="Dosis" charset="0"/>
                <a:cs typeface="Dosis" charset="0"/>
              </a:rPr>
              <a:t>What does reactivity look like?</a:t>
            </a:r>
            <a:endParaRPr lang="en-US" dirty="0">
              <a:latin typeface="Dosis" charset="0"/>
              <a:ea typeface="Dosis" charset="0"/>
              <a:cs typeface="Dosi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48" t="31904" r="41932" b="50230"/>
          <a:stretch/>
        </p:blipFill>
        <p:spPr>
          <a:xfrm>
            <a:off x="162338" y="6036367"/>
            <a:ext cx="768626" cy="7023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6337" y="1431438"/>
            <a:ext cx="8219325" cy="460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65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7657</TotalTime>
  <Words>724</Words>
  <Application>Microsoft Macintosh PowerPoint</Application>
  <PresentationFormat>Widescreen</PresentationFormat>
  <Paragraphs>367</Paragraphs>
  <Slides>63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2" baseType="lpstr">
      <vt:lpstr>Calibri</vt:lpstr>
      <vt:lpstr>Calibri Light</vt:lpstr>
      <vt:lpstr>Dosis</vt:lpstr>
      <vt:lpstr>Source Sans Pro</vt:lpstr>
      <vt:lpstr>Source Sans Pro Black</vt:lpstr>
      <vt:lpstr>Source Sans Pro Light</vt:lpstr>
      <vt:lpstr>Source Sans Pro Semibold</vt:lpstr>
      <vt:lpstr>Arial</vt:lpstr>
      <vt:lpstr>Office Theme</vt:lpstr>
      <vt:lpstr>PowerPoint Presentation</vt:lpstr>
      <vt:lpstr>Progressive library</vt:lpstr>
      <vt:lpstr>Why use Vue over JQuery?</vt:lpstr>
      <vt:lpstr>Why not use React or Angular?</vt:lpstr>
      <vt:lpstr>What does Vue deliver?</vt:lpstr>
      <vt:lpstr>How does Vue.js work?</vt:lpstr>
      <vt:lpstr>How does Vue.js work?</vt:lpstr>
      <vt:lpstr>How does Vue.js work?</vt:lpstr>
      <vt:lpstr>What does reactivity look like?</vt:lpstr>
      <vt:lpstr>Reactivity – the caveats…</vt:lpstr>
      <vt:lpstr>Asynchronous DOM</vt:lpstr>
      <vt:lpstr>Computed properties</vt:lpstr>
      <vt:lpstr>Features</vt:lpstr>
      <vt:lpstr>Features</vt:lpstr>
      <vt:lpstr>Data Binding</vt:lpstr>
      <vt:lpstr>Data-binding</vt:lpstr>
      <vt:lpstr>Data-binding - Interpolation</vt:lpstr>
      <vt:lpstr>Data-binding – v-bind</vt:lpstr>
      <vt:lpstr>Data-binding – v-on</vt:lpstr>
      <vt:lpstr>Data-binding – Modifiers</vt:lpstr>
      <vt:lpstr>Components</vt:lpstr>
      <vt:lpstr>Components – Basics</vt:lpstr>
      <vt:lpstr>Components – lifecycle</vt:lpstr>
      <vt:lpstr>PowerPoint Presentation</vt:lpstr>
      <vt:lpstr>PowerPoint Presentation</vt:lpstr>
      <vt:lpstr>PowerPoint Presentation</vt:lpstr>
      <vt:lpstr>Component – Put together</vt:lpstr>
      <vt:lpstr>Component – Into the DOM</vt:lpstr>
      <vt:lpstr>Components – Dynamic Components</vt:lpstr>
      <vt:lpstr>Components – Dynamic Components</vt:lpstr>
      <vt:lpstr>Directives</vt:lpstr>
      <vt:lpstr>Directives – What are they?</vt:lpstr>
      <vt:lpstr>Directives – Custom directives</vt:lpstr>
      <vt:lpstr>Methods and Event Handling</vt:lpstr>
      <vt:lpstr>Methods and Event handling</vt:lpstr>
      <vt:lpstr>Workflow</vt:lpstr>
      <vt:lpstr>Workflow</vt:lpstr>
      <vt:lpstr>Workflow – Component Hot Reloading</vt:lpstr>
      <vt:lpstr>Let’s build something</vt:lpstr>
      <vt:lpstr>Install developer tools</vt:lpstr>
      <vt:lpstr>Creating a modal component</vt:lpstr>
      <vt:lpstr>Creating a modal component</vt:lpstr>
      <vt:lpstr>Creating a modal component</vt:lpstr>
      <vt:lpstr>Create a modal component</vt:lpstr>
      <vt:lpstr>Create a modal component</vt:lpstr>
      <vt:lpstr>Create a modal component</vt:lpstr>
      <vt:lpstr>Create a modal component</vt:lpstr>
      <vt:lpstr>Created a modal component!</vt:lpstr>
      <vt:lpstr>Creating modal instances</vt:lpstr>
      <vt:lpstr>Creating modal instances</vt:lpstr>
      <vt:lpstr>Creating modal instances</vt:lpstr>
      <vt:lpstr>Creating modal instances</vt:lpstr>
      <vt:lpstr>Opening of the modals</vt:lpstr>
      <vt:lpstr>Creating modal instances</vt:lpstr>
      <vt:lpstr>Modal transitions</vt:lpstr>
      <vt:lpstr>Modal transitions</vt:lpstr>
      <vt:lpstr>Modal transitions</vt:lpstr>
      <vt:lpstr>Modal transitions</vt:lpstr>
      <vt:lpstr>Advanced parent flow</vt:lpstr>
      <vt:lpstr>Advanced parent control</vt:lpstr>
      <vt:lpstr>Advanced parent control</vt:lpstr>
      <vt:lpstr>Advanced parent flow</vt:lpstr>
      <vt:lpstr>We are done!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Blake Newman</dc:creator>
  <cp:lastModifiedBy>Blake Newman</cp:lastModifiedBy>
  <cp:revision>98</cp:revision>
  <cp:lastPrinted>2016-04-13T21:49:53Z</cp:lastPrinted>
  <dcterms:created xsi:type="dcterms:W3CDTF">2016-04-12T19:03:31Z</dcterms:created>
  <dcterms:modified xsi:type="dcterms:W3CDTF">2016-05-17T07:46:15Z</dcterms:modified>
</cp:coreProperties>
</file>

<file path=docProps/thumbnail.jpeg>
</file>